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9"/>
  </p:notesMasterIdLst>
  <p:sldIdLst>
    <p:sldId id="256" r:id="rId2"/>
    <p:sldId id="492" r:id="rId3"/>
    <p:sldId id="611" r:id="rId4"/>
    <p:sldId id="515" r:id="rId5"/>
    <p:sldId id="555" r:id="rId6"/>
    <p:sldId id="556" r:id="rId7"/>
    <p:sldId id="571" r:id="rId8"/>
    <p:sldId id="559" r:id="rId9"/>
    <p:sldId id="568" r:id="rId10"/>
    <p:sldId id="572" r:id="rId11"/>
    <p:sldId id="580" r:id="rId12"/>
    <p:sldId id="576" r:id="rId13"/>
    <p:sldId id="574" r:id="rId14"/>
    <p:sldId id="577" r:id="rId15"/>
    <p:sldId id="569" r:id="rId16"/>
    <p:sldId id="579" r:id="rId17"/>
    <p:sldId id="573" r:id="rId18"/>
    <p:sldId id="584" r:id="rId19"/>
    <p:sldId id="581" r:id="rId20"/>
    <p:sldId id="582" r:id="rId21"/>
    <p:sldId id="585" r:id="rId22"/>
    <p:sldId id="587" r:id="rId23"/>
    <p:sldId id="588" r:id="rId24"/>
    <p:sldId id="589" r:id="rId25"/>
    <p:sldId id="583" r:id="rId26"/>
    <p:sldId id="612" r:id="rId27"/>
    <p:sldId id="594" r:id="rId28"/>
    <p:sldId id="590" r:id="rId29"/>
    <p:sldId id="591" r:id="rId30"/>
    <p:sldId id="592" r:id="rId31"/>
    <p:sldId id="598" r:id="rId32"/>
    <p:sldId id="595" r:id="rId33"/>
    <p:sldId id="599" r:id="rId34"/>
    <p:sldId id="596" r:id="rId35"/>
    <p:sldId id="600" r:id="rId36"/>
    <p:sldId id="601" r:id="rId37"/>
    <p:sldId id="597" r:id="rId38"/>
    <p:sldId id="610" r:id="rId39"/>
    <p:sldId id="614" r:id="rId40"/>
    <p:sldId id="613" r:id="rId41"/>
    <p:sldId id="605" r:id="rId42"/>
    <p:sldId id="607" r:id="rId43"/>
    <p:sldId id="608" r:id="rId44"/>
    <p:sldId id="609" r:id="rId45"/>
    <p:sldId id="593" r:id="rId46"/>
    <p:sldId id="617" r:id="rId47"/>
    <p:sldId id="618" r:id="rId4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00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46" autoAdjust="0"/>
    <p:restoredTop sz="91079" autoAdjust="0"/>
  </p:normalViewPr>
  <p:slideViewPr>
    <p:cSldViewPr snapToGrid="0" snapToObjects="1">
      <p:cViewPr>
        <p:scale>
          <a:sx n="79" d="100"/>
          <a:sy n="79" d="100"/>
        </p:scale>
        <p:origin x="-16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25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2/22/2016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2/22/2016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2/22/2016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2/22/2016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2/22/2016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2/22/2016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2/22/2016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2/22/2016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2/22/2016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2/22/2016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2/22/2016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08 – For Loops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Jeremy Dixon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 Operators in Python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6864893"/>
              </p:ext>
            </p:extLst>
          </p:nvPr>
        </p:nvGraphicFramePr>
        <p:xfrm>
          <a:off x="457200" y="1970088"/>
          <a:ext cx="8229600" cy="36271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Operator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Meaning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+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Concatenation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Repetition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STRING[#]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Indexing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STRING[#:#]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Slicing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len</a:t>
                      </a:r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(STRING)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Length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 smtClean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Iteration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15" name="Rounded Rectangle 14"/>
          <p:cNvSpPr/>
          <p:nvPr/>
        </p:nvSpPr>
        <p:spPr>
          <a:xfrm flipH="1">
            <a:off x="570498" y="5041233"/>
            <a:ext cx="3917281" cy="555975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599305" y="5065868"/>
            <a:ext cx="384912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 VAR in STRING</a:t>
            </a:r>
            <a:endParaRPr lang="en-US" sz="2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75123" y="5723216"/>
            <a:ext cx="202531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from last time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08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Review: Lists and Indexing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59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List Syntax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[] </a:t>
            </a:r>
            <a:r>
              <a:rPr lang="en-US" dirty="0"/>
              <a:t>to </a:t>
            </a:r>
            <a:r>
              <a:rPr lang="en-US" dirty="0" smtClean="0"/>
              <a:t>assign initial values (</a:t>
            </a:r>
            <a:r>
              <a:rPr lang="en-US" i="1" dirty="0" smtClean="0"/>
              <a:t>initialization</a:t>
            </a:r>
            <a:r>
              <a:rPr lang="en-US" dirty="0" smtClean="0"/>
              <a:t>)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[1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3, 5]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words  = [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"to"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And to refer </a:t>
            </a:r>
            <a:r>
              <a:rPr lang="en-US" dirty="0"/>
              <a:t>to individual </a:t>
            </a:r>
            <a:r>
              <a:rPr lang="en-US" dirty="0" smtClean="0"/>
              <a:t>elements of a list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print(words[0])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[0] = 2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8196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Review: Indexing in a 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Remember that </a:t>
            </a:r>
            <a:br>
              <a:rPr lang="en-US" dirty="0" smtClean="0"/>
            </a:br>
            <a:r>
              <a:rPr lang="en-US" dirty="0" smtClean="0"/>
              <a:t>list indexing starts</a:t>
            </a:r>
            <a:br>
              <a:rPr lang="en-US" dirty="0" smtClean="0"/>
            </a:br>
            <a:r>
              <a:rPr lang="en-US" dirty="0" smtClean="0"/>
              <a:t>at </a:t>
            </a:r>
            <a:r>
              <a:rPr lang="en-US" b="1" u="sng" dirty="0" smtClean="0"/>
              <a:t>zero</a:t>
            </a:r>
            <a:r>
              <a:rPr lang="en-US" dirty="0" smtClean="0"/>
              <a:t>, not 1!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animals 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'cat'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'dog'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'eagle'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'ferret'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'horse'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'lizard'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best animal is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animals[3])</a:t>
            </a:r>
          </a:p>
          <a:p>
            <a:pPr marL="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animals[5] 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"mouse"</a:t>
            </a:r>
          </a:p>
          <a:p>
            <a:pPr marL="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little animal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 a"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animals[5])</a:t>
            </a:r>
          </a:p>
          <a:p>
            <a:pPr marL="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"Can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animals[4],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"soar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 the sky?"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8150326"/>
              </p:ext>
            </p:extLst>
          </p:nvPr>
        </p:nvGraphicFramePr>
        <p:xfrm>
          <a:off x="4247147" y="1945300"/>
          <a:ext cx="4800600" cy="136799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00100"/>
                <a:gridCol w="800100"/>
                <a:gridCol w="800100"/>
                <a:gridCol w="800100"/>
                <a:gridCol w="800100"/>
                <a:gridCol w="800100"/>
              </a:tblGrid>
              <a:tr h="38942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4983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???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???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???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???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???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???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512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Review: Indexing in a 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animals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'cat'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'dog'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'eagle'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'ferret'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'horse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'lizard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lvl="1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best animal is a"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animals[3])</a:t>
            </a:r>
          </a:p>
          <a:p>
            <a:pPr marL="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animals[5] =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"mouse"</a:t>
            </a:r>
          </a:p>
          <a:p>
            <a:pPr marL="0" lvl="1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little animal is a"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animals[5])</a:t>
            </a:r>
          </a:p>
          <a:p>
            <a:pPr marL="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"Can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animals[4],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"soar in the sky?"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lvl="1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1193571"/>
              </p:ext>
            </p:extLst>
          </p:nvPr>
        </p:nvGraphicFramePr>
        <p:xfrm>
          <a:off x="4247147" y="1945300"/>
          <a:ext cx="4800600" cy="136799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00100"/>
                <a:gridCol w="800100"/>
                <a:gridCol w="800100"/>
                <a:gridCol w="800100"/>
                <a:gridCol w="800100"/>
                <a:gridCol w="800100"/>
              </a:tblGrid>
              <a:tr h="38942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49832"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>
                          <a:solidFill>
                            <a:schemeClr val="tx1"/>
                          </a:solidFill>
                        </a:rPr>
                        <a:t>cat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>
                          <a:solidFill>
                            <a:schemeClr val="tx1"/>
                          </a:solidFill>
                        </a:rPr>
                        <a:t>dog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>
                          <a:solidFill>
                            <a:schemeClr val="tx1"/>
                          </a:solidFill>
                        </a:rPr>
                        <a:t>eagle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>
                          <a:solidFill>
                            <a:schemeClr val="tx1"/>
                          </a:solidFill>
                        </a:rPr>
                        <a:t>ferret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>
                          <a:solidFill>
                            <a:schemeClr val="tx1"/>
                          </a:solidFill>
                        </a:rPr>
                        <a:t>horse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lizard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4221" y="2429649"/>
            <a:ext cx="4102765" cy="92333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The best animal is a ferret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The little animal is a mouse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Can a horse soar in the sky?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8187491" y="2658979"/>
            <a:ext cx="938463" cy="559391"/>
            <a:chOff x="8127331" y="2658979"/>
            <a:chExt cx="938463" cy="559391"/>
          </a:xfrm>
        </p:grpSpPr>
        <p:sp>
          <p:nvSpPr>
            <p:cNvPr id="12" name="Rectangle 11"/>
            <p:cNvSpPr/>
            <p:nvPr/>
          </p:nvSpPr>
          <p:spPr>
            <a:xfrm>
              <a:off x="8313821" y="2658979"/>
              <a:ext cx="565484" cy="55939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127331" y="2691259"/>
              <a:ext cx="9384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/>
                <a:t>mouse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670844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allAtOnce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Indexing in a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46168" cy="4156799"/>
          </a:xfrm>
        </p:spPr>
        <p:txBody>
          <a:bodyPr/>
          <a:lstStyle/>
          <a:p>
            <a:r>
              <a:rPr lang="en-US" dirty="0"/>
              <a:t>Using the 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names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code the following:</a:t>
            </a:r>
          </a:p>
          <a:p>
            <a:pPr lvl="3"/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sz="3200" dirty="0"/>
              <a:t>Print </a:t>
            </a:r>
            <a:r>
              <a:rPr lang="en-US" sz="3200" dirty="0" smtClean="0"/>
              <a:t>“</a:t>
            </a:r>
            <a:r>
              <a:rPr lang="en-US" sz="3200" dirty="0"/>
              <a:t>Bob sends a message to Alice”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/>
              <a:t>Change the first element of the list to </a:t>
            </a:r>
            <a:r>
              <a:rPr lang="en-US" sz="3200" dirty="0" smtClean="0"/>
              <a:t>Ann</a:t>
            </a:r>
            <a:endParaRPr lang="en-US" sz="3200" dirty="0"/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/>
              <a:t>Print “</a:t>
            </a:r>
            <a:r>
              <a:rPr lang="en-US" sz="3200" dirty="0" err="1" smtClean="0"/>
              <a:t>BobBobAnnEve</a:t>
            </a:r>
            <a:r>
              <a:rPr lang="en-US" sz="3200" dirty="0" smtClean="0"/>
              <a:t>”</a:t>
            </a:r>
            <a:endParaRPr lang="en-US" sz="3200" dirty="0"/>
          </a:p>
          <a:p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4322583"/>
              </p:ext>
            </p:extLst>
          </p:nvPr>
        </p:nvGraphicFramePr>
        <p:xfrm>
          <a:off x="5453557" y="1548259"/>
          <a:ext cx="3534033" cy="1666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78011"/>
                <a:gridCol w="1178011"/>
                <a:gridCol w="1178011"/>
              </a:tblGrid>
              <a:tr h="685800"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804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Alice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Bob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Eve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459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Indexing in a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30390" cy="4156799"/>
          </a:xfrm>
        </p:spPr>
        <p:txBody>
          <a:bodyPr/>
          <a:lstStyle/>
          <a:p>
            <a:r>
              <a:rPr lang="en-US" dirty="0" smtClean="0"/>
              <a:t>Using the 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names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code the following:</a:t>
            </a:r>
          </a:p>
          <a:p>
            <a:pPr lvl="3"/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sz="3200" dirty="0"/>
              <a:t>Print “Bob sends a message to Alice”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/>
              <a:t>Change the first element of the list to Ann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/>
              <a:t>Print “</a:t>
            </a:r>
            <a:r>
              <a:rPr lang="en-US" sz="3200" dirty="0" err="1" smtClean="0"/>
              <a:t>BobBobAnnEve</a:t>
            </a:r>
            <a:r>
              <a:rPr lang="en-US" sz="3200" dirty="0"/>
              <a:t>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446913"/>
              </p:ext>
            </p:extLst>
          </p:nvPr>
        </p:nvGraphicFramePr>
        <p:xfrm>
          <a:off x="5453557" y="1548259"/>
          <a:ext cx="3534033" cy="1666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78011"/>
                <a:gridCol w="1178011"/>
                <a:gridCol w="1178011"/>
              </a:tblGrid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804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Alice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Bob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Eve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72646" y="5110500"/>
            <a:ext cx="7693838" cy="1323439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print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(names[1],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"sends a message to"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, names[0])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baseline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names[0] = </a:t>
            </a:r>
            <a:r>
              <a:rPr lang="en-US" sz="2000" b="1" kern="0" baseline="0" dirty="0" smtClean="0">
                <a:solidFill>
                  <a:srgbClr val="008000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"Ann"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print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(names[1] + names[1]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+ names[0] + names[2])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smtClean="0">
                <a:solidFill>
                  <a:srgbClr val="002060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# or     print(names[1]*2 + names[0] + names[2])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564607" y="2334718"/>
            <a:ext cx="968540" cy="715254"/>
            <a:chOff x="15021426" y="2302438"/>
            <a:chExt cx="968540" cy="715254"/>
          </a:xfrm>
        </p:grpSpPr>
        <p:sp>
          <p:nvSpPr>
            <p:cNvPr id="10" name="Rectangle 9"/>
            <p:cNvSpPr/>
            <p:nvPr/>
          </p:nvSpPr>
          <p:spPr>
            <a:xfrm>
              <a:off x="15021426" y="2302438"/>
              <a:ext cx="968540" cy="7119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5021426" y="2371361"/>
              <a:ext cx="9384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smtClean="0"/>
                <a:t>Ann</a:t>
              </a:r>
              <a:endParaRPr lang="en-US" sz="3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4465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 smtClean="0"/>
              <a:t>Loops: Iterating over a List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49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Remember our Grocery List?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281" y="1969364"/>
            <a:ext cx="8748584" cy="4156799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"Welcome to the Grocery Manager 1.0"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initialize the value and the size of our list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[None]*3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[0] =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your first item:  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[1] =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your second item: 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[2] =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your third item:  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[0])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[1])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[2])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1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5" name="Rounded Rectangle 4"/>
          <p:cNvSpPr/>
          <p:nvPr/>
        </p:nvSpPr>
        <p:spPr>
          <a:xfrm flipH="1">
            <a:off x="582529" y="3561347"/>
            <a:ext cx="8188491" cy="2069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329989" y="5215281"/>
            <a:ext cx="304398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and that loops would make this part easier?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155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Iterating Through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Iteration</a:t>
            </a:r>
            <a:r>
              <a:rPr lang="en-US" dirty="0" smtClean="0"/>
              <a:t> is when we move through a </a:t>
            </a:r>
            <a:br>
              <a:rPr lang="en-US" dirty="0" smtClean="0"/>
            </a:br>
            <a:r>
              <a:rPr lang="en-US" dirty="0" smtClean="0"/>
              <a:t>list, one element at a time</a:t>
            </a:r>
          </a:p>
          <a:p>
            <a:pPr lvl="1"/>
            <a:r>
              <a:rPr lang="en-US" sz="3200" dirty="0" smtClean="0"/>
              <a:t>Instead of specifying each element separately, like we did for our grocery list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Using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will make our code </a:t>
            </a:r>
            <a:br>
              <a:rPr lang="en-US" dirty="0" smtClean="0"/>
            </a:br>
            <a:r>
              <a:rPr lang="en-US" dirty="0" smtClean="0"/>
              <a:t>much faster and easier to write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01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Lists </a:t>
            </a:r>
            <a:r>
              <a:rPr lang="en-US" dirty="0"/>
              <a:t>and what they are used for</a:t>
            </a:r>
          </a:p>
          <a:p>
            <a:r>
              <a:rPr lang="en-US" dirty="0" smtClean="0"/>
              <a:t>How strings are </a:t>
            </a:r>
            <a:r>
              <a:rPr lang="en-US" dirty="0"/>
              <a:t>represented</a:t>
            </a:r>
          </a:p>
          <a:p>
            <a:r>
              <a:rPr lang="en-US" dirty="0" smtClean="0"/>
              <a:t>How to use strings:</a:t>
            </a:r>
          </a:p>
          <a:p>
            <a:pPr lvl="1"/>
            <a:r>
              <a:rPr lang="en-US" sz="3200" dirty="0" smtClean="0"/>
              <a:t>Indexing</a:t>
            </a:r>
          </a:p>
          <a:p>
            <a:pPr lvl="1"/>
            <a:r>
              <a:rPr lang="en-US" sz="3200" dirty="0" smtClean="0"/>
              <a:t>Slicing</a:t>
            </a:r>
          </a:p>
          <a:p>
            <a:pPr lvl="1"/>
            <a:r>
              <a:rPr lang="en-US" sz="3200" dirty="0" smtClean="0"/>
              <a:t>Concatenate and Repetition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5249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Parts of 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 smtClean="0"/>
              <a:t>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6484" cy="4156799"/>
          </a:xfrm>
        </p:spPr>
        <p:txBody>
          <a:bodyPr/>
          <a:lstStyle/>
          <a:p>
            <a:r>
              <a:rPr lang="en-US" dirty="0" smtClean="0"/>
              <a:t>Here’s some example code… let’s break it down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[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'a'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'b'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'c'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'd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597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Parts of a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/>
              <a:t>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6484" cy="4156799"/>
          </a:xfrm>
        </p:spPr>
        <p:txBody>
          <a:bodyPr/>
          <a:lstStyle/>
          <a:p>
            <a:r>
              <a:rPr lang="en-US" dirty="0" smtClean="0"/>
              <a:t>Here’s some example code… let’s break it down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'a'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'b'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'c'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'd'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5" name="Rounded Rectangle 4"/>
          <p:cNvSpPr/>
          <p:nvPr/>
        </p:nvSpPr>
        <p:spPr>
          <a:xfrm flipH="1">
            <a:off x="835193" y="3109754"/>
            <a:ext cx="5493418" cy="47565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 flipH="1">
            <a:off x="3862136" y="4872789"/>
            <a:ext cx="1335506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 flipH="1">
            <a:off x="1644315" y="4872789"/>
            <a:ext cx="1652337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 flipH="1">
            <a:off x="1640303" y="5335597"/>
            <a:ext cx="2847474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979694" y="2655682"/>
            <a:ext cx="237022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initialize the list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20917" y="4041792"/>
            <a:ext cx="243037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list we want to iterate through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4041791"/>
            <a:ext cx="258678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how we will refer to each element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93796" y="5562172"/>
            <a:ext cx="285750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</a:t>
            </a:r>
            <a:r>
              <a:rPr lang="en-US" sz="2400" b="1" i="1" dirty="0" smtClean="0">
                <a:latin typeface="+mj-lt"/>
                <a:cs typeface="Courier New" panose="02070309020205020404" pitchFamily="49" charset="0"/>
              </a:rPr>
              <a:t>body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of the loop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89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 animBg="1"/>
      <p:bldP spid="12" grpId="0" animBg="1"/>
      <p:bldP spid="6" grpId="0" animBg="1"/>
      <p:bldP spid="8" grpId="0" animBg="1"/>
      <p:bldP spid="9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7976937" cy="4156799"/>
          </a:xfrm>
        </p:spPr>
        <p:txBody>
          <a:bodyPr/>
          <a:lstStyle/>
          <a:p>
            <a:r>
              <a:rPr lang="en-US" dirty="0"/>
              <a:t>In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loop, we are declaring 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new </a:t>
            </a:r>
            <a:r>
              <a:rPr lang="en-US" dirty="0"/>
              <a:t>variable called “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The loop will change this variable for us</a:t>
            </a:r>
          </a:p>
          <a:p>
            <a:pPr lvl="3"/>
            <a:endParaRPr lang="en-US" dirty="0" smtClean="0"/>
          </a:p>
          <a:p>
            <a:r>
              <a:rPr lang="en-US" sz="2800" dirty="0"/>
              <a:t>The first time through the loop,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dirty="0" smtClean="0"/>
              <a:t>will </a:t>
            </a:r>
            <a:r>
              <a:rPr lang="en-US" sz="2800" dirty="0"/>
              <a:t>be the first element of the </a:t>
            </a:r>
            <a:r>
              <a:rPr lang="en-US" sz="2800" dirty="0" smtClean="0"/>
              <a:t>list   (</a:t>
            </a:r>
            <a:r>
              <a:rPr lang="en-US" sz="2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'a'</a:t>
            </a:r>
            <a:r>
              <a:rPr lang="en-US" sz="2800" dirty="0" smtClean="0"/>
              <a:t>)</a:t>
            </a:r>
          </a:p>
          <a:p>
            <a:r>
              <a:rPr lang="en-US" sz="2800" dirty="0"/>
              <a:t>The </a:t>
            </a:r>
            <a:r>
              <a:rPr lang="en-US" sz="2800" dirty="0" smtClean="0"/>
              <a:t>second time </a:t>
            </a:r>
            <a:r>
              <a:rPr lang="en-US" sz="2800" dirty="0"/>
              <a:t>through the loop,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dirty="0"/>
              <a:t>will be the </a:t>
            </a:r>
            <a:r>
              <a:rPr lang="en-US" sz="2800" dirty="0" smtClean="0"/>
              <a:t>second element </a:t>
            </a:r>
            <a:r>
              <a:rPr lang="en-US" sz="2800" dirty="0"/>
              <a:t>of the </a:t>
            </a:r>
            <a:r>
              <a:rPr lang="en-US" sz="2800" dirty="0" smtClean="0"/>
              <a:t>list   (</a:t>
            </a:r>
            <a:r>
              <a:rPr lang="en-US" sz="2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'b'</a:t>
            </a:r>
            <a:r>
              <a:rPr lang="en-US" sz="2800" dirty="0" smtClean="0"/>
              <a:t>)</a:t>
            </a:r>
          </a:p>
          <a:p>
            <a:r>
              <a:rPr lang="en-US" sz="2800" dirty="0" smtClean="0"/>
              <a:t>And so on…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58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/>
              <a:t>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2579" cy="4156799"/>
          </a:xfrm>
        </p:spPr>
        <p:txBody>
          <a:bodyPr/>
          <a:lstStyle/>
          <a:p>
            <a:r>
              <a:rPr lang="en-US" dirty="0" smtClean="0"/>
              <a:t>We can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to find the </a:t>
            </a:r>
            <a:br>
              <a:rPr lang="en-US" dirty="0" smtClean="0"/>
            </a:br>
            <a:r>
              <a:rPr lang="en-US" dirty="0" smtClean="0"/>
              <a:t>average from a list of numbers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[98, 75, 89, 100, 45, 82]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total = 0   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we have to initialize total to zero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total = total + n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so that we can use it here</a:t>
            </a:r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avg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total /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average in the class is:"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avg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2733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 Note: Variable Names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Remember, variable names should </a:t>
            </a:r>
            <a:r>
              <a:rPr lang="en-US" b="1" u="sng" dirty="0" smtClean="0"/>
              <a:t>always</a:t>
            </a:r>
            <a:r>
              <a:rPr lang="en-US" dirty="0" smtClean="0"/>
              <a:t> be meaningful</a:t>
            </a:r>
          </a:p>
          <a:p>
            <a:pPr lvl="1"/>
            <a:r>
              <a:rPr lang="en-US" dirty="0" smtClean="0"/>
              <a:t>And they should be more than one letter!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There’s one exception: loop variables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You can, of course, make them longer if you want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259306" y="4476344"/>
            <a:ext cx="3312694" cy="946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itchFamily="34" charset="0"/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 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lvl="1" indent="0">
              <a:buFont typeface="Arial" pitchFamily="34" charset="0"/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sum = sum + 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9217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" y="826364"/>
            <a:ext cx="8915400" cy="1143000"/>
          </a:xfrm>
        </p:spPr>
        <p:txBody>
          <a:bodyPr/>
          <a:lstStyle/>
          <a:p>
            <a:r>
              <a:rPr lang="en-US" dirty="0" smtClean="0"/>
              <a:t>Accessing List Elements Directly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386986"/>
          </a:xfrm>
        </p:spPr>
        <p:txBody>
          <a:bodyPr/>
          <a:lstStyle/>
          <a:p>
            <a:r>
              <a:rPr lang="en-US" dirty="0"/>
              <a:t>What do you think this code does</a:t>
            </a:r>
            <a:r>
              <a:rPr lang="en-US" dirty="0" smtClean="0"/>
              <a:t>?</a:t>
            </a:r>
            <a:endParaRPr lang="en-US" dirty="0"/>
          </a:p>
          <a:p>
            <a:pPr marL="914400" lvl="1" indent="0">
              <a:spcBef>
                <a:spcPts val="0"/>
              </a:spcBef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[1, 2, 3,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4]</a:t>
            </a:r>
          </a:p>
          <a:p>
            <a:pPr marL="914400" lvl="1" indent="0"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914400" lvl="1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  <a:p>
            <a:pPr marL="914400" lvl="1" indent="0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"List is now:"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r>
              <a:rPr lang="en-US" dirty="0" smtClean="0"/>
              <a:t>Changing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u="sng" dirty="0" smtClean="0"/>
              <a:t>does not</a:t>
            </a:r>
            <a:r>
              <a:rPr lang="en-US" dirty="0" smtClean="0"/>
              <a:t> change the original list!</a:t>
            </a:r>
          </a:p>
          <a:p>
            <a:pPr lvl="1"/>
            <a:r>
              <a:rPr lang="en-US" dirty="0" smtClean="0"/>
              <a:t>It’s only a </a:t>
            </a:r>
            <a:r>
              <a:rPr lang="en-US" u="sng" dirty="0" smtClean="0"/>
              <a:t>copy</a:t>
            </a:r>
            <a:r>
              <a:rPr lang="en-US" dirty="0" smtClean="0"/>
              <a:t> of each element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590800" y="4000524"/>
            <a:ext cx="4096396" cy="40011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List is now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: [1, 2, 3, 4]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225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“Copying” the List Elements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490" y="1969364"/>
            <a:ext cx="8771021" cy="4156799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 from before is essentially this code:</a:t>
            </a:r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[0]</a:t>
            </a:r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[1]</a:t>
            </a:r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and so on...</a:t>
            </a:r>
            <a:endParaRPr lang="en-US" sz="24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You can see now why editing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dirty="0" smtClean="0"/>
              <a:t> doesn’t change the actual contents of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990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Strings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Strings are represented as lists of characters</a:t>
            </a:r>
          </a:p>
          <a:p>
            <a:pPr lvl="1"/>
            <a:r>
              <a:rPr lang="en-US" dirty="0" smtClean="0"/>
              <a:t>So we can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on them as well</a:t>
            </a:r>
          </a:p>
          <a:p>
            <a:pPr lvl="3"/>
            <a:endParaRPr lang="en-US" dirty="0" smtClean="0"/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music =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"jazz"</a:t>
            </a:r>
            <a:endParaRPr lang="en-US" sz="2000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music: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(c)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goes through the string letter by letter, and handles each one separately</a:t>
            </a:r>
            <a:endParaRPr lang="en-US" dirty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091449" y="3353886"/>
            <a:ext cx="655365" cy="1323439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j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z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z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79693" y="3600106"/>
            <a:ext cx="237022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will this code do?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68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 Printing a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8516" cy="4156799"/>
          </a:xfrm>
        </p:spPr>
        <p:txBody>
          <a:bodyPr/>
          <a:lstStyle/>
          <a:p>
            <a:r>
              <a:rPr lang="en-US" dirty="0" smtClean="0"/>
              <a:t>Given a list of strings called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food</a:t>
            </a:r>
            <a:r>
              <a:rPr lang="en-US" dirty="0" smtClean="0"/>
              <a:t>,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to print out that each food is yummy!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food 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apples"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bananas"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cherries"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"durians"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for loop goes here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food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(f,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"are yummy!"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426252" y="4542053"/>
            <a:ext cx="3236495" cy="1323439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apples are yummy!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bananas are yummy!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cherries are yummy!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durians are yummy!</a:t>
            </a:r>
          </a:p>
        </p:txBody>
      </p:sp>
    </p:spTree>
    <p:extLst>
      <p:ext uri="{BB962C8B-B14F-4D97-AF65-F5344CB8AC3E}">
        <p14:creationId xmlns:p14="http://schemas.microsoft.com/office/powerpoint/2010/main" val="3780828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function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24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Slicing Practice (Review)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91171"/>
            <a:ext cx="8229600" cy="2534992"/>
          </a:xfrm>
        </p:spPr>
        <p:txBody>
          <a:bodyPr/>
          <a:lstStyle/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grit[3:2]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''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grit[4:-4]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 '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grit[-8:-4]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'rue'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grit[-4:]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'Grit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4653138"/>
              </p:ext>
            </p:extLst>
          </p:nvPr>
        </p:nvGraphicFramePr>
        <p:xfrm>
          <a:off x="1199940" y="2319883"/>
          <a:ext cx="6833286" cy="701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</a:tblGrid>
              <a:tr h="601844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u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2276298"/>
              </p:ext>
            </p:extLst>
          </p:nvPr>
        </p:nvGraphicFramePr>
        <p:xfrm>
          <a:off x="1199939" y="2992187"/>
          <a:ext cx="6833286" cy="59898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</a:tblGrid>
              <a:tr h="598984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-9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-8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-7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-6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-5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-4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-3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-2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-1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4260222"/>
              </p:ext>
            </p:extLst>
          </p:nvPr>
        </p:nvGraphicFramePr>
        <p:xfrm>
          <a:off x="1199940" y="1669872"/>
          <a:ext cx="6833286" cy="59898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</a:tblGrid>
              <a:tr h="598984">
                <a:tc>
                  <a:txBody>
                    <a:bodyPr/>
                    <a:lstStyle/>
                    <a:p>
                      <a:pPr algn="ctr"/>
                      <a:r>
                        <a:rPr lang="en-US" sz="3000" baseline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9039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Range of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10075" cy="4156799"/>
          </a:xfrm>
        </p:spPr>
        <p:txBody>
          <a:bodyPr/>
          <a:lstStyle/>
          <a:p>
            <a:r>
              <a:rPr lang="en-US" dirty="0"/>
              <a:t>Python has a built-in function </a:t>
            </a:r>
            <a:r>
              <a:rPr lang="en-US" dirty="0" smtClean="0"/>
              <a:t>called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  <a:r>
              <a:rPr lang="en-US" dirty="0" smtClean="0"/>
              <a:t> that </a:t>
            </a:r>
            <a:r>
              <a:rPr lang="en-US" dirty="0"/>
              <a:t>can generate a list of numbers</a:t>
            </a:r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(0, 10))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(ex)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53452" y="5651047"/>
            <a:ext cx="5690938" cy="461665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[0, 1, 2, 3, 4, 5, 6, 7, 8, 9</a:t>
            </a: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]</a:t>
            </a:r>
            <a:endParaRPr lang="en-US" sz="2400" b="1" kern="0" dirty="0">
              <a:solidFill>
                <a:prstClr val="black"/>
              </a:solidFill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13022" y="3109687"/>
            <a:ext cx="576312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cast it to a list to force the generator to run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261938" y="3547288"/>
            <a:ext cx="421104" cy="57954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895472" y="4409164"/>
            <a:ext cx="321243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like slicing – it’s UP TO (but not including) 10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5245768" y="4499812"/>
            <a:ext cx="838201" cy="433136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5799221" y="4932947"/>
            <a:ext cx="284748" cy="71810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5357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range(START, STOP, STEP)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5210942"/>
            <a:ext cx="191452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name of the function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414461" y="2538662"/>
            <a:ext cx="0" cy="276726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371722" y="3433010"/>
            <a:ext cx="2214062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number we want to start counting at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3470612" y="2538662"/>
            <a:ext cx="1" cy="103471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123014" y="4975056"/>
            <a:ext cx="287718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number we want to count UP TO (but will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not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include)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5561604" y="2538662"/>
            <a:ext cx="0" cy="252663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065053" y="3775175"/>
            <a:ext cx="252236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how much we want to count by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7326235" y="2538662"/>
            <a:ext cx="0" cy="129941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2752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8" grpId="0" animBg="1"/>
      <p:bldP spid="3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in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use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function to control a loop through “counting”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(0, 20):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+ 1)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will this code do?</a:t>
            </a:r>
          </a:p>
          <a:p>
            <a:pPr lvl="1"/>
            <a:r>
              <a:rPr lang="en-US" dirty="0" smtClean="0"/>
              <a:t>Print the numbers 1 through 20 on separate lines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9147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three ways we can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</a:p>
          <a:p>
            <a:pPr lvl="3"/>
            <a:endParaRPr lang="en-US" sz="1400" dirty="0" smtClean="0"/>
          </a:p>
          <a:p>
            <a:r>
              <a:rPr lang="en-US" dirty="0" smtClean="0"/>
              <a:t>With one number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(10)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With two numbers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(10, 20)</a:t>
            </a:r>
            <a:endParaRPr lang="en-US" dirty="0"/>
          </a:p>
          <a:p>
            <a:r>
              <a:rPr lang="en-US" dirty="0" smtClean="0"/>
              <a:t>With three numbers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(0, 100, 5)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325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 smtClean="0"/>
              <a:t>with One Number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569" y="1969364"/>
            <a:ext cx="8710862" cy="4156799"/>
          </a:xfrm>
        </p:spPr>
        <p:txBody>
          <a:bodyPr/>
          <a:lstStyle/>
          <a:p>
            <a:r>
              <a:rPr lang="en-US" dirty="0" smtClean="0"/>
              <a:t>If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  <a:r>
              <a:rPr lang="en-US" dirty="0" smtClean="0"/>
              <a:t> is given only one number</a:t>
            </a:r>
          </a:p>
          <a:p>
            <a:pPr lvl="1"/>
            <a:r>
              <a:rPr lang="en-US" dirty="0" smtClean="0"/>
              <a:t>It will start counting at 0</a:t>
            </a:r>
          </a:p>
          <a:p>
            <a:pPr lvl="1"/>
            <a:r>
              <a:rPr lang="en-US" dirty="0" smtClean="0"/>
              <a:t>And will count </a:t>
            </a:r>
            <a:r>
              <a:rPr lang="en-US" b="1" u="sng" dirty="0" smtClean="0"/>
              <a:t>up to</a:t>
            </a:r>
            <a:r>
              <a:rPr lang="en-US" dirty="0" smtClean="0"/>
              <a:t> (but not including) that number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one = list(range(4))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print(one)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[0, 1, 2, 3]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223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 smtClean="0"/>
              <a:t>with Two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5" cy="4156799"/>
          </a:xfrm>
        </p:spPr>
        <p:txBody>
          <a:bodyPr/>
          <a:lstStyle/>
          <a:p>
            <a:r>
              <a:rPr lang="en-US" dirty="0" smtClean="0"/>
              <a:t>If we give it two numbers, it will count from the first number up to the second number</a:t>
            </a:r>
          </a:p>
          <a:p>
            <a:pPr marL="9144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twoA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list(range(5,10))</a:t>
            </a:r>
          </a:p>
          <a:p>
            <a:pPr marL="9144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twoA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[5, 6, 7, 8, 9]</a:t>
            </a:r>
          </a:p>
          <a:p>
            <a:pPr marL="9144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twoB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list(range(-10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-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5))</a:t>
            </a:r>
          </a:p>
          <a:p>
            <a:pPr marL="9144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twoB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[-10, -9, -8, -7, -6]</a:t>
            </a:r>
          </a:p>
          <a:p>
            <a:pPr marL="9144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twoC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list(range(10, 5))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twoC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[]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232358" y="3877034"/>
            <a:ext cx="252236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from a lower to a higher number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32358" y="5634380"/>
            <a:ext cx="271913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counts up by default!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1917036" y="6156240"/>
            <a:ext cx="4399543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4800604" y="4451684"/>
            <a:ext cx="1515975" cy="577516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317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 smtClean="0"/>
              <a:t>with Three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5" cy="4156799"/>
          </a:xfrm>
        </p:spPr>
        <p:txBody>
          <a:bodyPr/>
          <a:lstStyle/>
          <a:p>
            <a:r>
              <a:rPr lang="en-US" dirty="0" smtClean="0"/>
              <a:t>If we give it three numbers, it will count from the first number up to the second number,  and it will do so in steps of the third number</a:t>
            </a:r>
          </a:p>
          <a:p>
            <a:pPr marL="9144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threeA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list(range(2, 11, 2))</a:t>
            </a:r>
          </a:p>
          <a:p>
            <a:pPr marL="9144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threeA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[2, 4, 6, 8, 10]</a:t>
            </a:r>
          </a:p>
          <a:p>
            <a:pPr marL="9144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threeB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list(range(3,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28,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5))</a:t>
            </a:r>
          </a:p>
          <a:p>
            <a:pPr marL="9144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threeB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[3, 8, 13, 18, 23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590800" y="5890478"/>
            <a:ext cx="609600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starts counting at the first number!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1744580" y="5763126"/>
            <a:ext cx="846220" cy="363037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7286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lists will the following code generate?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prac1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list(range(50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971550" lvl="1" indent="-514350">
              <a:buFont typeface="+mj-lt"/>
              <a:buAutoNum type="arabicPeriod"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prac2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list(range(-5, 5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971550" lvl="1" indent="-514350">
              <a:buFont typeface="+mj-lt"/>
              <a:buAutoNum type="arabicPeriod"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prac3 = list(range(1, 12, 2))</a:t>
            </a:r>
          </a:p>
          <a:p>
            <a:pPr marL="971550" lvl="1" indent="-514350">
              <a:buFont typeface="+mj-lt"/>
              <a:buAutoNum type="arabicPeriod"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338765" y="3641497"/>
            <a:ext cx="42832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 list from 0 to 49, counting by 1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89749" y="4616348"/>
            <a:ext cx="6581274" cy="461665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[-5, -4, -3, -2, -1, 0, 1, 2, 3, 4]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89749" y="5639248"/>
            <a:ext cx="3729788" cy="461665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[1, 3, 5, 7, 9, 11]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89749" y="3131708"/>
            <a:ext cx="6581274" cy="461665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[0, 1, 2, 3, </a:t>
            </a: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4, 5, ..., 47</a:t>
            </a:r>
            <a:r>
              <a:rPr lang="en-US" sz="24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, 48, 49]</a:t>
            </a:r>
          </a:p>
        </p:txBody>
      </p:sp>
    </p:spTree>
    <p:extLst>
      <p:ext uri="{BB962C8B-B14F-4D97-AF65-F5344CB8AC3E}">
        <p14:creationId xmlns:p14="http://schemas.microsoft.com/office/powerpoint/2010/main" val="4263189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Counting Down with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default,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counts up</a:t>
            </a:r>
          </a:p>
          <a:p>
            <a:pPr lvl="1"/>
            <a:r>
              <a:rPr lang="en-US" dirty="0" smtClean="0"/>
              <a:t>But we can change this behavior</a:t>
            </a:r>
          </a:p>
          <a:p>
            <a:r>
              <a:rPr lang="en-US" dirty="0" smtClean="0"/>
              <a:t>If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STEP</a:t>
            </a:r>
            <a:r>
              <a:rPr lang="en-US" dirty="0" smtClean="0"/>
              <a:t> is set to a </a:t>
            </a:r>
            <a:r>
              <a:rPr lang="en-US" u="sng" dirty="0" smtClean="0"/>
              <a:t>negative</a:t>
            </a:r>
            <a:r>
              <a:rPr lang="en-US" dirty="0" smtClean="0"/>
              <a:t> number, then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 smtClean="0"/>
              <a:t>can be used to count down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downA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list(range(10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0, -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1))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downA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[10, 9, 8, 7, 6, 5, 4, 3, 2, 1]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downB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list(range(18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5, -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2))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downB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[18, 16, 14, 12, 10, 8, 6]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4997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we use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function 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loops, we don’t need to cast it to a list</a:t>
            </a:r>
          </a:p>
          <a:p>
            <a:pPr lvl="1"/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handles that for us</a:t>
            </a:r>
          </a:p>
          <a:p>
            <a:pPr lvl="4"/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"Counting by fives..."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(5, 26, 5):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206918" y="3716972"/>
            <a:ext cx="613609" cy="1938992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5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10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15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20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25</a:t>
            </a:r>
            <a:endParaRPr lang="en-US" sz="2400" b="1" kern="0" dirty="0">
              <a:solidFill>
                <a:prstClr val="black"/>
              </a:solidFill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43100" y="5610694"/>
            <a:ext cx="412683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call the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function, but don’t need to cast it to a list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3818961" y="4686468"/>
            <a:ext cx="187556" cy="969496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524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2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Coding Practice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59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 Odd or Even?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90548" cy="4156799"/>
          </a:xfrm>
        </p:spPr>
        <p:txBody>
          <a:bodyPr/>
          <a:lstStyle/>
          <a:p>
            <a:r>
              <a:rPr lang="en-US" dirty="0" smtClean="0"/>
              <a:t>Write code that will print out, for the numbers 1 through 20, whether that number is even or odd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Sample output: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The number 1 is odd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The number 2 is even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The number 3 is odd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3661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 Odd or Even?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90548" cy="4156799"/>
          </a:xfrm>
        </p:spPr>
        <p:txBody>
          <a:bodyPr/>
          <a:lstStyle/>
          <a:p>
            <a:r>
              <a:rPr lang="en-US" dirty="0" smtClean="0"/>
              <a:t>Write code that will print out, for the numbers 1 through 20, whether that number is even or odd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(1,21):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odd, will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be 1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(which is True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% 2):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"is odd"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if even, divides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cleanly into 2</a:t>
            </a:r>
            <a:endParaRPr lang="en-US" sz="24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even"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dirty="0" smtClean="0"/>
              <a:t>   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1533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 Update our Grocery List!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Remember from last time…</a:t>
            </a:r>
          </a:p>
          <a:p>
            <a:pPr lvl="1"/>
            <a:r>
              <a:rPr lang="en-US" dirty="0" smtClean="0"/>
              <a:t>What </a:t>
            </a:r>
            <a:r>
              <a:rPr lang="en-US" dirty="0"/>
              <a:t>would make this process easier</a:t>
            </a:r>
            <a:r>
              <a:rPr lang="en-US" dirty="0" smtClean="0"/>
              <a:t>?</a:t>
            </a:r>
            <a:endParaRPr lang="en-US" dirty="0"/>
          </a:p>
          <a:p>
            <a:pPr lvl="1"/>
            <a:r>
              <a:rPr lang="en-US" dirty="0"/>
              <a:t>Loops!</a:t>
            </a:r>
          </a:p>
          <a:p>
            <a:pPr lvl="2"/>
            <a:r>
              <a:rPr lang="en-US" sz="2800" dirty="0"/>
              <a:t>Instead of asking for each item individually, we could keep adding items to the list until we wanted to stop (or the list was “full”)</a:t>
            </a:r>
          </a:p>
          <a:p>
            <a:r>
              <a:rPr lang="en-US" sz="2800" dirty="0" smtClean="0"/>
              <a:t>Let’s do this!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452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1143" y="2644170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LIVECODING!!!</a:t>
            </a:r>
            <a:endParaRPr lang="en-US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92506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xit" presetSubtype="3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53" presetClass="entr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53" presetClass="exit" presetSubtype="32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53" presetClass="entr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" grpId="3"/>
      <p:bldP spid="2" grpId="4"/>
      <p:bldP spid="2" grpId="5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Lab 3 is being held this week!</a:t>
            </a:r>
          </a:p>
          <a:p>
            <a:pPr lvl="1"/>
            <a:r>
              <a:rPr lang="en-US" dirty="0" smtClean="0"/>
              <a:t>Make sure you attend your correct section</a:t>
            </a:r>
          </a:p>
          <a:p>
            <a:pPr marL="1371600" lvl="3" indent="0"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Homework 4 is out</a:t>
            </a:r>
          </a:p>
          <a:p>
            <a:pPr lvl="1"/>
            <a:r>
              <a:rPr lang="en-US" dirty="0" smtClean="0"/>
              <a:t>Due by Monday (February 29th) at 8:59:59 PM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Homeworks and Pre-Labs are on Blackboard</a:t>
            </a:r>
          </a:p>
          <a:p>
            <a:pPr lvl="1"/>
            <a:r>
              <a:rPr lang="en-US" dirty="0" smtClean="0"/>
              <a:t>Homework 1 grades have been released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901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Write a program that asks the user for input:</a:t>
            </a:r>
          </a:p>
          <a:p>
            <a:pPr lvl="1"/>
            <a:r>
              <a:rPr lang="en-US" dirty="0" smtClean="0"/>
              <a:t>The height and width of a parallelogram</a:t>
            </a:r>
          </a:p>
          <a:p>
            <a:r>
              <a:rPr lang="en-US" dirty="0" smtClean="0"/>
              <a:t>Print a parallelogram with those dimensions to the user’s screen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371601" y="4325025"/>
            <a:ext cx="6400799" cy="203132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bash-4.1$ python </a:t>
            </a:r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lec8_practice1.py</a:t>
            </a:r>
            <a:endParaRPr lang="en-US" dirty="0">
              <a:solidFill>
                <a:schemeClr val="bg1">
                  <a:lumMod val="8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What is the height of your parallelogram</a:t>
            </a:r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? 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en-US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What is the length of your parallelogram</a:t>
            </a:r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? 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endParaRPr lang="en-US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*******</a:t>
            </a:r>
            <a:endParaRPr lang="en-US" dirty="0">
              <a:solidFill>
                <a:schemeClr val="bg1">
                  <a:lumMod val="8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*******</a:t>
            </a:r>
          </a:p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*******</a:t>
            </a:r>
          </a:p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*******</a:t>
            </a:r>
            <a:endParaRPr lang="en-US" dirty="0">
              <a:solidFill>
                <a:schemeClr val="bg1">
                  <a:lumMod val="8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33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821" y="1969364"/>
            <a:ext cx="8686799" cy="4156799"/>
          </a:xfrm>
        </p:spPr>
        <p:txBody>
          <a:bodyPr/>
          <a:lstStyle/>
          <a:p>
            <a:r>
              <a:rPr lang="en-US" dirty="0" smtClean="0"/>
              <a:t>Write </a:t>
            </a:r>
            <a:r>
              <a:rPr lang="en-US" dirty="0"/>
              <a:t>a program that asks the user to enter a positive </a:t>
            </a:r>
            <a:r>
              <a:rPr lang="en-US" dirty="0" smtClean="0"/>
              <a:t>integer, </a:t>
            </a:r>
            <a:r>
              <a:rPr lang="en-US" dirty="0"/>
              <a:t>and calculates the sum of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1</a:t>
            </a:r>
            <a:r>
              <a:rPr lang="en-US" baseline="30000" dirty="0" smtClean="0"/>
              <a:t>2</a:t>
            </a:r>
            <a:r>
              <a:rPr lang="en-US" dirty="0" smtClean="0"/>
              <a:t> </a:t>
            </a:r>
            <a:r>
              <a:rPr lang="en-US" dirty="0"/>
              <a:t>+ 2</a:t>
            </a:r>
            <a:r>
              <a:rPr lang="en-US" baseline="30000" dirty="0"/>
              <a:t>2</a:t>
            </a:r>
            <a:r>
              <a:rPr lang="en-US" dirty="0"/>
              <a:t> + ... + n</a:t>
            </a:r>
            <a:r>
              <a:rPr lang="en-US" baseline="30000" dirty="0"/>
              <a:t>2</a:t>
            </a:r>
            <a:r>
              <a:rPr lang="en-US" dirty="0"/>
              <a:t> and prints </a:t>
            </a:r>
            <a:r>
              <a:rPr lang="en-US" dirty="0" smtClean="0"/>
              <a:t>it to </a:t>
            </a:r>
            <a:r>
              <a:rPr lang="en-US" dirty="0"/>
              <a:t>the </a:t>
            </a:r>
            <a:r>
              <a:rPr lang="en-US" dirty="0" smtClean="0"/>
              <a:t>screen</a:t>
            </a:r>
          </a:p>
          <a:p>
            <a:pPr lvl="1"/>
            <a:r>
              <a:rPr lang="en-US" dirty="0" smtClean="0"/>
              <a:t>For example, if the user entered 5, the program would calculate     </a:t>
            </a:r>
            <a:r>
              <a:rPr lang="en-US" dirty="0" smtClean="0">
                <a:latin typeface="+mj-lt"/>
                <a:cs typeface="Courier New" panose="02070309020205020404" pitchFamily="49" charset="0"/>
              </a:rPr>
              <a:t>1</a:t>
            </a:r>
            <a:r>
              <a:rPr lang="en-US" baseline="30000" dirty="0" smtClean="0">
                <a:latin typeface="+mj-lt"/>
                <a:cs typeface="Courier New" panose="02070309020205020404" pitchFamily="49" charset="0"/>
              </a:rPr>
              <a:t>2</a:t>
            </a:r>
            <a:r>
              <a:rPr lang="en-US" dirty="0" smtClean="0">
                <a:latin typeface="+mj-lt"/>
                <a:cs typeface="Courier New" panose="02070309020205020404" pitchFamily="49" charset="0"/>
              </a:rPr>
              <a:t> + 2</a:t>
            </a:r>
            <a:r>
              <a:rPr lang="en-US" baseline="30000" dirty="0" smtClean="0">
                <a:latin typeface="+mj-lt"/>
                <a:cs typeface="Courier New" panose="02070309020205020404" pitchFamily="49" charset="0"/>
              </a:rPr>
              <a:t>2</a:t>
            </a:r>
            <a:r>
              <a:rPr lang="en-US" dirty="0" smtClean="0">
                <a:latin typeface="+mj-lt"/>
                <a:cs typeface="Courier New" panose="02070309020205020404" pitchFamily="49" charset="0"/>
              </a:rPr>
              <a:t> + 3</a:t>
            </a:r>
            <a:r>
              <a:rPr lang="en-US" baseline="30000" dirty="0" smtClean="0">
                <a:latin typeface="+mj-lt"/>
                <a:cs typeface="Courier New" panose="02070309020205020404" pitchFamily="49" charset="0"/>
              </a:rPr>
              <a:t>2</a:t>
            </a:r>
            <a:r>
              <a:rPr lang="en-US" dirty="0" smtClean="0">
                <a:latin typeface="+mj-lt"/>
                <a:cs typeface="Courier New" panose="02070309020205020404" pitchFamily="49" charset="0"/>
              </a:rPr>
              <a:t> + 4</a:t>
            </a:r>
            <a:r>
              <a:rPr lang="en-US" baseline="30000" dirty="0" smtClean="0">
                <a:latin typeface="+mj-lt"/>
                <a:cs typeface="Courier New" panose="02070309020205020404" pitchFamily="49" charset="0"/>
              </a:rPr>
              <a:t>2</a:t>
            </a:r>
            <a:r>
              <a:rPr lang="en-US" dirty="0" smtClean="0">
                <a:latin typeface="+mj-lt"/>
                <a:cs typeface="Courier New" panose="02070309020205020404" pitchFamily="49" charset="0"/>
              </a:rPr>
              <a:t> + 5</a:t>
            </a:r>
            <a:r>
              <a:rPr lang="en-US" baseline="30000" dirty="0" smtClean="0">
                <a:latin typeface="+mj-lt"/>
                <a:cs typeface="Courier New" panose="02070309020205020404" pitchFamily="49" charset="0"/>
              </a:rPr>
              <a:t>2</a:t>
            </a:r>
            <a:r>
              <a:rPr lang="en-US" dirty="0" smtClean="0">
                <a:latin typeface="+mj-lt"/>
                <a:cs typeface="Courier New" panose="02070309020205020404" pitchFamily="49" charset="0"/>
              </a:rPr>
              <a:t/>
            </a:r>
            <a:br>
              <a:rPr lang="en-US" dirty="0" smtClean="0">
                <a:latin typeface="+mj-lt"/>
                <a:cs typeface="Courier New" panose="02070309020205020404" pitchFamily="49" charset="0"/>
              </a:rPr>
            </a:br>
            <a:r>
              <a:rPr lang="en-US" dirty="0" smtClean="0">
                <a:latin typeface="+mj-lt"/>
              </a:rPr>
              <a:t>                              </a:t>
            </a:r>
            <a:r>
              <a:rPr lang="en-US" dirty="0" smtClean="0">
                <a:latin typeface="+mj-lt"/>
                <a:cs typeface="Courier New" panose="02070309020205020404" pitchFamily="49" charset="0"/>
              </a:rPr>
              <a:t>= 1  + 4 +  9 + 16 + 25 = </a:t>
            </a:r>
            <a:r>
              <a:rPr lang="en-US" b="1" dirty="0" smtClean="0">
                <a:latin typeface="+mj-lt"/>
                <a:cs typeface="Courier New" panose="02070309020205020404" pitchFamily="49" charset="0"/>
              </a:rPr>
              <a:t>55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688678" y="5201907"/>
            <a:ext cx="5285421" cy="923330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bash-4.1$ python </a:t>
            </a:r>
            <a:r>
              <a:rPr lang="en-US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lec8_practice2.py</a:t>
            </a:r>
            <a:endParaRPr lang="en-US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 a positive </a:t>
            </a:r>
            <a:r>
              <a:rPr lang="en-US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integer: 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 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 of the first 4 squares is 30.</a:t>
            </a:r>
          </a:p>
        </p:txBody>
      </p:sp>
    </p:spTree>
    <p:extLst>
      <p:ext uri="{BB962C8B-B14F-4D97-AF65-F5344CB8AC3E}">
        <p14:creationId xmlns:p14="http://schemas.microsoft.com/office/powerpoint/2010/main" val="419410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To learn about and be able to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</a:t>
            </a:r>
          </a:p>
          <a:p>
            <a:pPr lvl="1"/>
            <a:r>
              <a:rPr lang="en-US" sz="3200" dirty="0" smtClean="0"/>
              <a:t>To understand the syntax of a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sz="3200" dirty="0" smtClean="0"/>
              <a:t>loop</a:t>
            </a:r>
          </a:p>
          <a:p>
            <a:pPr lvl="1"/>
            <a:r>
              <a:rPr lang="en-US" sz="3200" dirty="0" smtClean="0"/>
              <a:t>To use a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sz="3200" dirty="0" smtClean="0"/>
              <a:t>loop to iterate through a list</a:t>
            </a:r>
          </a:p>
          <a:p>
            <a:pPr lvl="1"/>
            <a:r>
              <a:rPr lang="en-US" sz="3200" dirty="0" smtClean="0"/>
              <a:t>To perform an action a set number of times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To learn about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function</a:t>
            </a:r>
            <a:endParaRPr lang="en-US" dirty="0"/>
          </a:p>
          <a:p>
            <a:r>
              <a:rPr lang="en-US" dirty="0" smtClean="0"/>
              <a:t>To update our grocery program from last time!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851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Looping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840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Structures (Review)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 smtClean="0"/>
              <a:t>A program can proceed:</a:t>
            </a:r>
            <a:endParaRPr lang="en-US" dirty="0"/>
          </a:p>
          <a:p>
            <a:pPr lvl="1"/>
            <a:r>
              <a:rPr lang="en-US" sz="3200" dirty="0" smtClean="0"/>
              <a:t>In sequence</a:t>
            </a:r>
            <a:endParaRPr lang="en-US" sz="3200" dirty="0"/>
          </a:p>
          <a:p>
            <a:pPr lvl="1"/>
            <a:r>
              <a:rPr lang="en-US" sz="3200" dirty="0" smtClean="0"/>
              <a:t>Selectively (branching): make a choice</a:t>
            </a:r>
          </a:p>
          <a:p>
            <a:pPr lvl="1"/>
            <a:r>
              <a:rPr lang="en-US" sz="3200" dirty="0" smtClean="0"/>
              <a:t>Repetitively (iteratively): looping</a:t>
            </a:r>
          </a:p>
          <a:p>
            <a:pPr lvl="1"/>
            <a:r>
              <a:rPr lang="en-US" sz="3200" dirty="0" smtClean="0"/>
              <a:t>By calling a function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013787" y="4416428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focus of today’s lecture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239252" y="3798449"/>
            <a:ext cx="5508462" cy="460631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95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Structures: Flowcharts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11" y="2123072"/>
            <a:ext cx="1152525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2123072"/>
            <a:ext cx="3524250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414" y="2123072"/>
            <a:ext cx="2886075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ounded Rectangle 7"/>
          <p:cNvSpPr/>
          <p:nvPr/>
        </p:nvSpPr>
        <p:spPr>
          <a:xfrm flipH="1">
            <a:off x="5467351" y="1969364"/>
            <a:ext cx="2910138" cy="438698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322346" y="5618140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focus of today’s lecture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685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has two kinds of loops, and they are used for two different purposes</a:t>
            </a:r>
          </a:p>
          <a:p>
            <a:pPr lvl="3"/>
            <a:endParaRPr lang="en-US" dirty="0"/>
          </a:p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loop:</a:t>
            </a:r>
          </a:p>
          <a:p>
            <a:pPr lvl="1"/>
            <a:r>
              <a:rPr lang="en-US" dirty="0" smtClean="0"/>
              <a:t>Good for </a:t>
            </a:r>
            <a:r>
              <a:rPr lang="en-US" b="1" i="1" dirty="0" smtClean="0"/>
              <a:t>iterating</a:t>
            </a:r>
            <a:r>
              <a:rPr lang="en-US" dirty="0" smtClean="0"/>
              <a:t> over a list</a:t>
            </a:r>
          </a:p>
          <a:p>
            <a:pPr lvl="1"/>
            <a:r>
              <a:rPr lang="en-US" dirty="0" smtClean="0"/>
              <a:t>Good for counted iterations</a:t>
            </a:r>
          </a:p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</a:t>
            </a:r>
          </a:p>
          <a:p>
            <a:pPr lvl="1"/>
            <a:r>
              <a:rPr lang="en-US" dirty="0" smtClean="0"/>
              <a:t>Good for almost everything else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5" name="Rounded Rectangle 4"/>
          <p:cNvSpPr/>
          <p:nvPr/>
        </p:nvSpPr>
        <p:spPr>
          <a:xfrm flipH="1">
            <a:off x="775035" y="3392905"/>
            <a:ext cx="4783554" cy="164832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430504" y="3124395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we’re covering today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19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22967</TotalTime>
  <Words>2019</Words>
  <Application>Microsoft Office PowerPoint</Application>
  <PresentationFormat>On-screen Show (4:3)</PresentationFormat>
  <Paragraphs>478</Paragraphs>
  <Slides>47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Office Theme</vt:lpstr>
      <vt:lpstr>CMSC201  Computer Science I for Majors  Lecture 08 – For Loops</vt:lpstr>
      <vt:lpstr>Last Class We Covered</vt:lpstr>
      <vt:lpstr>Slicing Practice (Review)</vt:lpstr>
      <vt:lpstr>Any Questions from Last Time?</vt:lpstr>
      <vt:lpstr>Today’s Objectives</vt:lpstr>
      <vt:lpstr>Looping</vt:lpstr>
      <vt:lpstr>Control Structures (Review)</vt:lpstr>
      <vt:lpstr>Control Structures: Flowcharts</vt:lpstr>
      <vt:lpstr>Looping</vt:lpstr>
      <vt:lpstr>String Operators in Python</vt:lpstr>
      <vt:lpstr>Review: Lists and Indexing</vt:lpstr>
      <vt:lpstr>Review: List Syntax</vt:lpstr>
      <vt:lpstr>Review: Indexing in a List</vt:lpstr>
      <vt:lpstr>Review: Indexing in a List</vt:lpstr>
      <vt:lpstr>Exercise: Indexing in a List</vt:lpstr>
      <vt:lpstr>Exercise: Indexing in a List</vt:lpstr>
      <vt:lpstr>for Loops: Iterating over a List</vt:lpstr>
      <vt:lpstr>Remember our Grocery List?</vt:lpstr>
      <vt:lpstr>Iterating Through Lists</vt:lpstr>
      <vt:lpstr>Parts of a for Loop</vt:lpstr>
      <vt:lpstr>Parts of a for Loop</vt:lpstr>
      <vt:lpstr>How a for Loop Works</vt:lpstr>
      <vt:lpstr>Example for Loop</vt:lpstr>
      <vt:lpstr>Quick Note: Variable Names</vt:lpstr>
      <vt:lpstr>Accessing List Elements Directly</vt:lpstr>
      <vt:lpstr>“Copying” the List Elements</vt:lpstr>
      <vt:lpstr>Strings and for Loops</vt:lpstr>
      <vt:lpstr>Practice: Printing a List</vt:lpstr>
      <vt:lpstr>The range() function</vt:lpstr>
      <vt:lpstr>Range of Numbers</vt:lpstr>
      <vt:lpstr>Syntax of range()</vt:lpstr>
      <vt:lpstr>Using range() in a for Loop</vt:lpstr>
      <vt:lpstr>Examples of range()</vt:lpstr>
      <vt:lpstr>range() with One Number</vt:lpstr>
      <vt:lpstr>range() with Two Numbers</vt:lpstr>
      <vt:lpstr>range() with Three Numbers</vt:lpstr>
      <vt:lpstr>Practice: The range() function</vt:lpstr>
      <vt:lpstr>Counting Down with range()</vt:lpstr>
      <vt:lpstr>Using range() in for Loops</vt:lpstr>
      <vt:lpstr>Coding Practice</vt:lpstr>
      <vt:lpstr>Practice: Odd or Even?</vt:lpstr>
      <vt:lpstr>Practice: Odd or Even?</vt:lpstr>
      <vt:lpstr>Practice: Update our Grocery List!</vt:lpstr>
      <vt:lpstr>PowerPoint Presentation</vt:lpstr>
      <vt:lpstr>Announcements</vt:lpstr>
      <vt:lpstr>Practice Problem</vt:lpstr>
      <vt:lpstr>Practice Problem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251</cp:revision>
  <dcterms:created xsi:type="dcterms:W3CDTF">2014-05-05T14:25:42Z</dcterms:created>
  <dcterms:modified xsi:type="dcterms:W3CDTF">2016-02-22T20:56:13Z</dcterms:modified>
</cp:coreProperties>
</file>